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notesSlides/notesSlide15.xml" ContentType="application/vnd.openxmlformats-officedocument.presentationml.notesSlide+xml"/>
  <Override PartName="/ppt/slides/slide15.xml" ContentType="application/vnd.openxmlformats-officedocument.presentationml.slide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4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 strictFirstAndLastChars="0">
  <p:sldMasterIdLst>
    <p:sldMasterId id="2147483648" r:id="rId1"/>
  </p:sldMasterIdLst>
  <p:notesMasterIdLst>
    <p:notesMasterId r:id="rId1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 /><Relationship Id="rId21" Type="http://schemas.openxmlformats.org/officeDocument/2006/relationships/tableStyles" Target="tableStyles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0727937" name="Google Shape;3;n"/>
          <p:cNvSpPr/>
          <p:nvPr>
            <p:ph type="sldImg" idx="2"/>
          </p:nvPr>
        </p:nvSpPr>
        <p:spPr bwMode="auto"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9965757" name="Google Shape;4;n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8010817" name="Google Shape;59;p1:notes"/>
          <p:cNvSpPr/>
          <p:nvPr>
            <p:ph type="sldImg" idx="2"/>
          </p:nvPr>
        </p:nvSpPr>
        <p:spPr bwMode="auto"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0245127" name="Google Shape;60;p1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5177876" name="Google Shape;77;p4:notes"/>
          <p:cNvSpPr/>
          <p:nvPr>
            <p:ph type="sldImg" idx="2"/>
          </p:nvPr>
        </p:nvSpPr>
        <p:spPr bwMode="auto">
          <a:xfrm>
            <a:off x="3809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2797518" name="Google Shape;78;p4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6E33778-B7E6-AAAD-A06D-A66BF1D2268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652230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257977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6668174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30164B5-9E1A-8DF6-F6A3-2D2BED8724C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5679950" name="Google Shape;91;p6:notes"/>
          <p:cNvSpPr/>
          <p:nvPr>
            <p:ph type="sldImg" idx="2"/>
          </p:nvPr>
        </p:nvSpPr>
        <p:spPr bwMode="auto"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1801621" name="Google Shape;92;p6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2736875" name="Google Shape;91;p6:notes"/>
          <p:cNvSpPr/>
          <p:nvPr>
            <p:ph type="sldImg" idx="2"/>
          </p:nvPr>
        </p:nvSpPr>
        <p:spPr bwMode="auto">
          <a:xfrm>
            <a:off x="3812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5775320" name="Google Shape;92;p6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6330867" name="Google Shape;91;p6:notes"/>
          <p:cNvSpPr/>
          <p:nvPr>
            <p:ph type="sldImg" idx="2"/>
          </p:nvPr>
        </p:nvSpPr>
        <p:spPr bwMode="auto">
          <a:xfrm>
            <a:off x="3812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8807037" name="Google Shape;92;p6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7375881" name="Google Shape;65;p2:notes"/>
          <p:cNvSpPr/>
          <p:nvPr>
            <p:ph type="sldImg" idx="2"/>
          </p:nvPr>
        </p:nvSpPr>
        <p:spPr bwMode="auto"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4242751" name="Google Shape;66;p2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3539360" name="Google Shape;71;p3:notes"/>
          <p:cNvSpPr/>
          <p:nvPr>
            <p:ph type="sldImg" idx="2"/>
          </p:nvPr>
        </p:nvSpPr>
        <p:spPr bwMode="auto"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9776257" name="Google Shape;72;p3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5677098" name="Google Shape;77;p4:notes"/>
          <p:cNvSpPr/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976829" name="Google Shape;78;p4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6568919" name="Google Shape;77;p4:notes"/>
          <p:cNvSpPr/>
          <p:nvPr>
            <p:ph type="sldImg" idx="2"/>
          </p:nvPr>
        </p:nvSpPr>
        <p:spPr bwMode="auto">
          <a:xfrm>
            <a:off x="3809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2386396" name="Google Shape;78;p4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9416364" name="Google Shape;77;p4:notes"/>
          <p:cNvSpPr/>
          <p:nvPr>
            <p:ph type="sldImg" idx="2"/>
          </p:nvPr>
        </p:nvSpPr>
        <p:spPr bwMode="auto">
          <a:xfrm>
            <a:off x="3809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2924948" name="Google Shape;78;p4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6061058" name="Google Shape;77;p4:notes"/>
          <p:cNvSpPr/>
          <p:nvPr>
            <p:ph type="sldImg" idx="2"/>
          </p:nvPr>
        </p:nvSpPr>
        <p:spPr bwMode="auto">
          <a:xfrm>
            <a:off x="3809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6933950" name="Google Shape;78;p4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85369803" name="Google Shape;77;p4:notes"/>
          <p:cNvSpPr/>
          <p:nvPr>
            <p:ph type="sldImg" idx="2"/>
          </p:nvPr>
        </p:nvSpPr>
        <p:spPr bwMode="auto">
          <a:xfrm>
            <a:off x="3809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2537792" name="Google Shape;78;p4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1543908" name="Google Shape;77;p4:notes"/>
          <p:cNvSpPr/>
          <p:nvPr>
            <p:ph type="sldImg" idx="2"/>
          </p:nvPr>
        </p:nvSpPr>
        <p:spPr bwMode="auto">
          <a:xfrm>
            <a:off x="380999" y="685800"/>
            <a:ext cx="6095999" cy="3429000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14576603" name="Google Shape;78;p4:notes"/>
          <p:cNvSpPr txBox="1"/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slide" preserve="0" showMasterPhAnim="0" showMasterSp="1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0260199" name="Google Shape;10;p8"/>
          <p:cNvSpPr/>
          <p:nvPr/>
        </p:nvSpPr>
        <p:spPr bwMode="auto"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fill="norm" stroke="1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57818118" name="Google Shape;11;p8"/>
          <p:cNvSpPr/>
          <p:nvPr/>
        </p:nvSpPr>
        <p:spPr bwMode="auto"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fill="norm" stroke="1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73741559" name="Google Shape;12;p8"/>
          <p:cNvSpPr txBox="1"/>
          <p:nvPr>
            <p:ph type="ctrTitle"/>
          </p:nvPr>
        </p:nvSpPr>
        <p:spPr bwMode="auto">
          <a:xfrm>
            <a:off x="3044700" y="1444254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84605304" name="Google Shape;13;p8"/>
          <p:cNvSpPr txBox="1"/>
          <p:nvPr>
            <p:ph type="subTitle" idx="1"/>
          </p:nvPr>
        </p:nvSpPr>
        <p:spPr bwMode="auto"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89864048" name="Google Shape;14;p8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ig number" preserve="0" showMasterPhAnim="0" showMasterSp="1" userDrawn="1">
  <p:cSld name="BIG_NUMB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6530819" name="Google Shape;52;p17"/>
          <p:cNvSpPr/>
          <p:nvPr/>
        </p:nvSpPr>
        <p:spPr bwMode="auto"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04654857" name="Google Shape;53;p17"/>
          <p:cNvSpPr txBox="1"/>
          <p:nvPr>
            <p:ph type="title" hasCustomPrompt="1"/>
          </p:nvPr>
        </p:nvSpPr>
        <p:spPr bwMode="auto"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pPr>
              <a:defRPr/>
            </a:pPr>
            <a:r>
              <a:rPr/>
              <a:t>xx%</a:t>
            </a:r>
            <a:endParaRPr/>
          </a:p>
        </p:txBody>
      </p:sp>
      <p:sp>
        <p:nvSpPr>
          <p:cNvPr id="405609116" name="Google Shape;54;p17"/>
          <p:cNvSpPr txBox="1"/>
          <p:nvPr>
            <p:ph type="body" idx="1"/>
          </p:nvPr>
        </p:nvSpPr>
        <p:spPr bwMode="auto"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59058281" name="Google Shape;55;p17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lank" preserve="0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4916747" name="Google Shape;57;p18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body" preserve="0" showMasterPhAnim="0" showMasterSp="1" type="tx" userDrawn="1">
  <p:cSld name="TITLE_AND_BOD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3481379" name="Google Shape;16;p9"/>
          <p:cNvSpPr/>
          <p:nvPr/>
        </p:nvSpPr>
        <p:spPr bwMode="auto"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08296165" name="Google Shape;17;p9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79128385" name="Google Shape;18;p9"/>
          <p:cNvSpPr txBox="1"/>
          <p:nvPr>
            <p:ph type="body" idx="1"/>
          </p:nvPr>
        </p:nvSpPr>
        <p:spPr bwMode="auto"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85385293" name="Google Shape;19;p9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header" preserve="0" showMasterPhAnim="0" showMasterSp="1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5499920" name="Google Shape;21;p10"/>
          <p:cNvSpPr/>
          <p:nvPr/>
        </p:nvSpPr>
        <p:spPr bwMode="auto"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fill="norm" stroke="1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555503450" name="Google Shape;22;p10"/>
          <p:cNvSpPr/>
          <p:nvPr/>
        </p:nvSpPr>
        <p:spPr bwMode="auto"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fill="norm" stroke="1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102221431" name="Google Shape;23;p10"/>
          <p:cNvSpPr txBox="1"/>
          <p:nvPr>
            <p:ph type="title"/>
          </p:nvPr>
        </p:nvSpPr>
        <p:spPr bwMode="auto"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75060310" name="Google Shape;24;p10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two columns" preserve="0" showMasterPhAnim="0" showMasterSp="1" type="twoColTx" userDrawn="1">
  <p:cSld name="TITLE_AND_TWO_COLUMN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9185610" name="Google Shape;26;p11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13482614" name="Google Shape;27;p11"/>
          <p:cNvSpPr txBox="1"/>
          <p:nvPr>
            <p:ph type="body" idx="1"/>
          </p:nvPr>
        </p:nvSpPr>
        <p:spPr bwMode="auto"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1891502702" name="Google Shape;28;p11"/>
          <p:cNvSpPr txBox="1"/>
          <p:nvPr>
            <p:ph type="body" idx="2"/>
          </p:nvPr>
        </p:nvSpPr>
        <p:spPr bwMode="auto">
          <a:xfrm>
            <a:off x="4832399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318963131" name="Google Shape;29;p11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only" preserve="0" showMasterPhAnim="0" showMasterSp="1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8225414" name="Google Shape;31;p12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6591165" name="Google Shape;32;p12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One column text" preserve="0" showMasterPhAnim="0" showMasterSp="1" userDrawn="1">
  <p:cSld name="ONE_COLUM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6498664" name="Google Shape;34;p13"/>
          <p:cNvSpPr txBox="1"/>
          <p:nvPr>
            <p:ph type="title"/>
          </p:nvPr>
        </p:nvSpPr>
        <p:spPr bwMode="auto"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pPr>
              <a:defRPr/>
            </a:pPr>
            <a:endParaRPr/>
          </a:p>
        </p:txBody>
      </p:sp>
      <p:sp>
        <p:nvSpPr>
          <p:cNvPr id="2037766500" name="Google Shape;35;p13"/>
          <p:cNvSpPr txBox="1"/>
          <p:nvPr>
            <p:ph type="body" idx="1"/>
          </p:nvPr>
        </p:nvSpPr>
        <p:spPr bwMode="auto"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1550606923" name="Google Shape;36;p13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Main point" preserve="0" showMasterPhAnim="0" showMasterSp="1" userDrawn="1">
  <p:cSld name="MAIN_POI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3338781" name="Google Shape;38;p14"/>
          <p:cNvSpPr/>
          <p:nvPr/>
        </p:nvSpPr>
        <p:spPr bwMode="auto"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62075361" name="Google Shape;39;p14"/>
          <p:cNvSpPr txBox="1"/>
          <p:nvPr>
            <p:ph type="title"/>
          </p:nvPr>
        </p:nvSpPr>
        <p:spPr bwMode="auto"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pPr>
              <a:defRPr/>
            </a:pPr>
            <a:endParaRPr/>
          </a:p>
        </p:txBody>
      </p:sp>
      <p:sp>
        <p:nvSpPr>
          <p:cNvPr id="1597401812" name="Google Shape;40;p14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title and description" preserve="0" showMasterPhAnim="0" showMasterSp="1" userDrawn="1">
  <p:cSld name="SECTION_TITLE_AND_DESCRI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9334216" name="Google Shape;42;p15"/>
          <p:cNvSpPr/>
          <p:nvPr/>
        </p:nvSpPr>
        <p:spPr bwMode="auto"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59991541" name="Google Shape;43;p15"/>
          <p:cNvCxnSpPr/>
          <p:nvPr/>
        </p:nvCxnSpPr>
        <p:spPr bwMode="auto"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8305678" name="Google Shape;44;p15"/>
          <p:cNvSpPr txBox="1"/>
          <p:nvPr>
            <p:ph type="title"/>
          </p:nvPr>
        </p:nvSpPr>
        <p:spPr bwMode="auto">
          <a:xfrm>
            <a:off x="265500" y="929275"/>
            <a:ext cx="4045199" cy="17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78753100" name="Google Shape;45;p15"/>
          <p:cNvSpPr txBox="1"/>
          <p:nvPr>
            <p:ph type="subTitle" idx="1"/>
          </p:nvPr>
        </p:nvSpPr>
        <p:spPr bwMode="auto">
          <a:xfrm>
            <a:off x="265500" y="2769001"/>
            <a:ext cx="4045199" cy="15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51518332" name="Google Shape;46;p15"/>
          <p:cNvSpPr txBox="1"/>
          <p:nvPr>
            <p:ph type="body" idx="2"/>
          </p:nvPr>
        </p:nvSpPr>
        <p:spPr bwMode="auto"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36908834" name="Google Shape;47;p15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aption" preserve="0" showMasterPhAnim="0" showMasterSp="1" userDrawn="1">
  <p:cSld name="CAPTION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6322424" name="Google Shape;49;p16"/>
          <p:cNvSpPr txBox="1"/>
          <p:nvPr>
            <p:ph type="body" idx="1"/>
          </p:nvPr>
        </p:nvSpPr>
        <p:spPr bwMode="auto"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61289284" name="Google Shape;50;p16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luxe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2598324" name="Google Shape;6;p7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367862336" name="Google Shape;7;p7"/>
          <p:cNvSpPr txBox="1"/>
          <p:nvPr>
            <p:ph type="body" idx="1"/>
          </p:nvPr>
        </p:nvSpPr>
        <p:spPr bwMode="auto"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1pPr>
            <a:lvl2pPr marL="914400" marR="0" lvl="1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2pPr>
            <a:lvl3pPr marL="1371600" marR="0" lvl="2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3pPr>
            <a:lvl4pPr marL="1828800" marR="0" lvl="3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4pPr>
            <a:lvl5pPr marL="2286000" marR="0" lvl="4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5pPr>
            <a:lvl6pPr marL="2743200" marR="0" lvl="5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6pPr>
            <a:lvl7pPr marL="3200400" marR="0" lvl="6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7pPr>
            <a:lvl8pPr marL="3657600" marR="0" lvl="7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8pPr>
            <a:lvl9pPr marL="4114800" marR="0" lvl="8" indent="-3175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470944562" name="Google Shape;8;p7"/>
          <p:cNvSpPr txBox="1"/>
          <p:nvPr>
            <p:ph type="sldNum" idx="12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07310" name="Google Shape;62;p1"/>
          <p:cNvSpPr txBox="1"/>
          <p:nvPr>
            <p:ph type="ctrTitle"/>
          </p:nvPr>
        </p:nvSpPr>
        <p:spPr bwMode="auto">
          <a:xfrm>
            <a:off x="3044700" y="1444254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 i="1">
                <a:solidFill>
                  <a:schemeClr val="dk2"/>
                </a:solidFill>
              </a:rPr>
              <a:t>Réunion de restitution</a:t>
            </a:r>
            <a:endParaRPr i="1">
              <a:solidFill>
                <a:schemeClr val="dk2"/>
              </a:solidFill>
            </a:endParaRPr>
          </a:p>
        </p:txBody>
      </p:sp>
      <p:sp>
        <p:nvSpPr>
          <p:cNvPr id="1370073976" name="Google Shape;63;p1"/>
          <p:cNvSpPr txBox="1"/>
          <p:nvPr>
            <p:ph type="subTitle" idx="1"/>
          </p:nvPr>
        </p:nvSpPr>
        <p:spPr bwMode="auto">
          <a:xfrm>
            <a:off x="3044700" y="3116573"/>
            <a:ext cx="3054600" cy="9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fr" i="1">
                <a:solidFill>
                  <a:schemeClr val="dk2"/>
                </a:solidFill>
              </a:rPr>
              <a:t>Pentest de la c</a:t>
            </a:r>
            <a:r>
              <a:rPr lang="fr" i="1">
                <a:solidFill>
                  <a:schemeClr val="dk2"/>
                </a:solidFill>
              </a:rPr>
              <a:t>linique </a:t>
            </a:r>
            <a:r>
              <a:rPr lang="fr" i="1">
                <a:solidFill>
                  <a:schemeClr val="dk2"/>
                </a:solidFill>
              </a:rPr>
              <a:t>de Frontignan</a:t>
            </a:r>
            <a:endParaRPr i="1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endParaRPr i="1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fr-FR" i="1">
                <a:solidFill>
                  <a:schemeClr val="dk2"/>
                </a:solidFill>
              </a:rPr>
              <a:t>Benjamin Binder</a:t>
            </a:r>
            <a:endParaRPr i="1">
              <a:solidFill>
                <a:schemeClr val="dk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7813232" name="Google Shape;80;p4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Vulnérabilités</a:t>
            </a:r>
            <a:endParaRPr/>
          </a:p>
        </p:txBody>
      </p:sp>
      <p:sp>
        <p:nvSpPr>
          <p:cNvPr id="1833446790" name="Google Shape;81;p4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V-008 - Attaque Dump LSASS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 :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Sur le serveur de fichiers compromis, nous avons copié la mémoire du processus de sécurité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LSASS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 L'analyse de cette mémoire a révélé le mot de passe en clair de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pclerc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, un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Administrateur du Domaine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sz="1400" b="0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Criticité :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Critique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(Contrôle total du système d'information).</a:t>
            </a:r>
            <a:endParaRPr sz="14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Recommandations à court terme :</a:t>
            </a:r>
            <a:endParaRPr sz="14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Activer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Credential Guard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et la protection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LSA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via GPO.</a:t>
            </a:r>
            <a:endParaRPr sz="14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Limiter les connexions des Admins Domaine aux seuls contrôleurs de domaine (Tiering).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3975822" name="Google Shape;17;p9"/>
          <p:cNvSpPr txBox="1"/>
          <p:nvPr>
            <p:ph type="title"/>
          </p:nvPr>
        </p:nvSpPr>
        <p:spPr bwMode="auto">
          <a:xfrm>
            <a:off x="311699" y="315923"/>
            <a:ext cx="8520599" cy="831298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4" tIns="91424" rIns="91424" bIns="91424" numCol="1" spcCol="0" rtlCol="0" fromWordArt="0" anchor="b" anchorCtr="0" forceAA="0" upright="0" compatLnSpc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pPr>
              <a:defRPr/>
            </a:pPr>
            <a:r>
              <a:rPr lang="en-US" sz="3600" b="0" i="0" u="none" strike="noStrike" cap="none" spc="0">
                <a:solidFill>
                  <a:schemeClr val="dk1"/>
                </a:solidFill>
                <a:latin typeface="Economica"/>
                <a:ea typeface="Economica"/>
                <a:cs typeface="Economica"/>
              </a:rPr>
              <a:t>Synthèse du chemin de compromission</a:t>
            </a:r>
            <a:endParaRPr/>
          </a:p>
        </p:txBody>
      </p:sp>
      <p:sp>
        <p:nvSpPr>
          <p:cNvPr id="1816128079" name="Google Shape;18;p9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57200" lvl="0" indent="-3429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Accès Initial (Faible privilège)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Action : Découverte du compte </a:t>
            </a:r>
            <a:r>
              <a:rPr lang="fr-FR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« </a:t>
            </a: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test</a:t>
            </a:r>
            <a:r>
              <a:rPr lang="fr-FR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 »</a:t>
            </a: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via mot de passe faible.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Résultat : Entrée sur le réseau et lecture de l'annuaire AD.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⬇️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Mouvement Latéral (Admin Poste de Travail)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Action : Découverte du mot de passe Support2021 (description AD) et attaque Password Spraying.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Résultat : Compromission de Paul Begue (pbegue), administrateur du poste DESKTOP01.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⬇️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Élévation de Privilèges (Admin Serveur)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Action : Fouille des fichiers sur le poste DESKTOP01. Découverte du script connect.bat.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Résultat : Vol du mot de passe de Laura Brunet (lbrunet), Administratrice du Serveur de fichiers.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⬇️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Compromission Totale (Admin Domaine)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Action : Connexion sur le serveur FILER01 et extraction des mots de passe en mémoire (Dump LSASS).</a:t>
            </a:r>
            <a:endParaRPr lang="en-US" sz="1200" b="0" i="0" u="none" strike="noStrike" cap="none" spc="0">
              <a:solidFill>
                <a:schemeClr val="tx1"/>
              </a:solidFill>
              <a:latin typeface="Open Sans"/>
              <a:cs typeface="Open Sans"/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Résultat : Vol du mot de passe de Philippine Clerc (pclerc), Administrateur du Domaine.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5639296" name="Google Shape;17;p9"/>
          <p:cNvSpPr txBox="1"/>
          <p:nvPr>
            <p:ph type="title"/>
          </p:nvPr>
        </p:nvSpPr>
        <p:spPr bwMode="auto">
          <a:xfrm>
            <a:off x="311699" y="315923"/>
            <a:ext cx="8520599" cy="831298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91423" rIns="91423" bIns="91423" numCol="1" spcCol="0" rtlCol="0" fromWordArt="0" anchor="b" anchorCtr="0" forceAA="0" upright="0" compatLnSpc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pPr>
              <a:defRPr/>
            </a:pPr>
            <a:r>
              <a:rPr lang="fr-FR" sz="2800" b="0" i="0" u="none" strike="noStrike" cap="none" spc="0">
                <a:solidFill>
                  <a:schemeClr val="dk1"/>
                </a:solidFill>
                <a:latin typeface="Economica"/>
                <a:ea typeface="Economica"/>
                <a:cs typeface="Economica"/>
              </a:rPr>
              <a:t>Outils utilisés pour la découverte des failles</a:t>
            </a:r>
            <a:endParaRPr/>
          </a:p>
        </p:txBody>
      </p:sp>
      <p:sp>
        <p:nvSpPr>
          <p:cNvPr id="986235217" name="Google Shape;18;p9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57200" lvl="0" indent="-34290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49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graphicFrame>
        <p:nvGraphicFramePr>
          <p:cNvPr id="1933303477" name=""/>
          <p:cNvGraphicFramePr>
            <a:graphicFrameLocks xmlns:a="http://schemas.openxmlformats.org/drawingml/2006/main"/>
          </p:cNvGraphicFramePr>
          <p:nvPr/>
        </p:nvGraphicFramePr>
        <p:xfrm rot="0">
          <a:off x="311699" y="1225224"/>
          <a:ext cx="8372765" cy="2768040"/>
        </p:xfrm>
        <a:graphic>
          <a:graphicData uri="http://schemas.openxmlformats.org/drawingml/2006/table">
            <a:tbl>
              <a:tblPr firstRow="1" firstCol="1" lastRow="0" lastCol="0" bandRow="1" bandCol="0"/>
              <a:tblGrid>
                <a:gridCol w="1068174"/>
                <a:gridCol w="3433054"/>
                <a:gridCol w="4019370"/>
              </a:tblGrid>
              <a:tr h="334789"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Phase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Outils &amp; Techniques utilisés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Vulnérabilités découvertes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</a:tr>
              <a:tr h="720179"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Reconnaissance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Nmap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(Scan réseau)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V-001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OpenSSH obsolète 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V-002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Énumération Kerberos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</a:tr>
              <a:tr h="526284"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Accès Initial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Sprayhound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(Password Spraying) 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V-003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Mots de passe faibles 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V-004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Accès</a:t>
                      </a:r>
                      <a:r>
                        <a:rPr lang="fr-FR"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à un </a:t>
                      </a:r>
                      <a:r>
                        <a:rPr lang="fr-FR"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ompte standard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</a:tr>
              <a:tr h="720179"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Enumération AD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Ldapdomaindump / PowerShell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et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Exploration de fichiers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V-005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Mot de passe dans description AD 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V-006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Mot de passe clair dans</a:t>
                      </a:r>
                      <a:r>
                        <a:rPr lang="fr-FR"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un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script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</a:tr>
              <a:tr h="526284"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4. Mvt. Latéral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Impacket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et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Hashcat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V-007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Attaque Kerberoasting (Comptes de service)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</a:tr>
              <a:tr h="526284"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5. Élévation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ProcessExplorer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et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Mimikatz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•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1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V-008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: Dump mémoire LSASS</a:t>
                      </a:r>
                      <a:r>
                        <a:rPr lang="fr-FR" sz="1050" b="0" i="0" u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et exploitation du Dump</a:t>
                      </a:r>
                      <a:endParaRPr>
                        <a:solidFill>
                          <a:schemeClr val="tx1"/>
                        </a:solidFill>
                      </a:endParaRPr>
                    </a:p>
                  </a:txBody>
                  <a:tcPr marL="114300" marR="114300" marT="57150" marB="57150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7921416" name="Google Shape;94;p6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Plan d’action </a:t>
            </a:r>
            <a:r>
              <a:rPr lang="fr-FR"/>
              <a:t>court </a:t>
            </a:r>
            <a:r>
              <a:rPr lang="fr"/>
              <a:t>terme</a:t>
            </a:r>
            <a:endParaRPr/>
          </a:p>
        </p:txBody>
      </p:sp>
      <p:sp>
        <p:nvSpPr>
          <p:cNvPr id="560806220" name="Google Shape;95;p6"/>
          <p:cNvSpPr txBox="1"/>
          <p:nvPr>
            <p:ph type="body" idx="1"/>
          </p:nvPr>
        </p:nvSpPr>
        <p:spPr bwMode="auto"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lang="fr-FR"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Chantier 1 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: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>
                <a:solidFill>
                  <a:schemeClr val="tx1"/>
                </a:solidFill>
              </a:rPr>
              <a:t>	</a:t>
            </a:r>
            <a:r>
              <a:rPr lang="fr-FR" sz="1400">
                <a:solidFill>
                  <a:schemeClr val="tx1"/>
                </a:solidFill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Suppression des mots de passe en clair (Fichiers, Descriptions AD).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lang="fr-FR"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Réinitialisation forcée de tous les comptes compromis durant l'audit.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4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lang="fr-FR"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Chantier 2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 :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lang="fr-FR"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Durcissement de la politique de mots de passe (14 caractères min).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lang="fr-FR"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Mise à jour du service OpenSSH.</a:t>
            </a:r>
            <a:endParaRPr sz="1400" b="0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4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lang="fr-FR"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Chantier 3 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: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lang="fr-FR"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Activation de la protection LSA/Credential Guard.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>
                <a:solidFill>
                  <a:schemeClr val="tx1"/>
                </a:solidFill>
              </a:rPr>
              <a:t>	</a:t>
            </a:r>
            <a:r>
              <a:rPr lang="fr-FR" sz="1400">
                <a:solidFill>
                  <a:schemeClr val="tx1"/>
                </a:solidFill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Restriction des accès RDP pour les comptes non-admin.</a:t>
            </a:r>
            <a:endParaRPr sz="14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9817290" name="Google Shape;94;p6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Plan d’action long terme</a:t>
            </a:r>
            <a:endParaRPr/>
          </a:p>
        </p:txBody>
      </p:sp>
      <p:sp>
        <p:nvSpPr>
          <p:cNvPr id="1067280237" name="Google Shape;95;p6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1er chantier : Supervision et Détection (SIEM)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lang="fr-FR"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Mise en place d'une centralisation des journaux d'événements pour détecter les attaques en 	temps réel (ex: tentatives de Kerberoasting ou dump LSASS).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4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2e chantier : </a:t>
            </a:r>
            <a:r>
              <a:rPr lang="fr-FR"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Durcissement des accès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lang="fr-FR" sz="1400">
                <a:solidFill>
                  <a:schemeClr val="tx1"/>
                </a:solidFill>
              </a:rPr>
              <a:t>	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Cloisonnement strict des privilèges : un administrateur de poste de travail ne doit jamais 	pouvoir se connecter sur un serveur, et un administrateur de domaine ne doit jamais se 	connecter sur un poste standard.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4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3e chantier : Sensibilisation et Formation</a:t>
            </a: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>
                <a:solidFill>
                  <a:schemeClr val="tx1"/>
                </a:solidFill>
              </a:rPr>
              <a:t>	</a:t>
            </a:r>
            <a:r>
              <a:rPr lang="fr-FR" sz="1400">
                <a:solidFill>
                  <a:schemeClr val="tx1"/>
                </a:solidFill>
              </a:rPr>
              <a:t>-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Programme continu de formation pour les utilisateurs (phishing, mots de passe) et pour 	l'équipe technique (bonnes pratiques de script, sécurité AD).</a:t>
            </a:r>
            <a:endParaRPr sz="14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5859101" name="Google Shape;94;p6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-FR"/>
              <a:t>Conclusion</a:t>
            </a:r>
            <a:endParaRPr/>
          </a:p>
        </p:txBody>
      </p:sp>
      <p:sp>
        <p:nvSpPr>
          <p:cNvPr id="979420898" name="Google Shape;95;p6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endParaRPr sz="14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Bilan :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Le niveau de sécurité actuel est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4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insuffisant</a:t>
            </a:r>
            <a:r>
              <a:rPr sz="14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 L'enchaînement de faiblesses "basiques" (mots de passe) a permis une compromission totale.</a:t>
            </a:r>
            <a:r>
              <a:rPr lang="fr-FR" sz="1400">
                <a:solidFill>
                  <a:schemeClr val="tx1"/>
                </a:solidFill>
              </a:rPr>
              <a:t> Néanmoins l’application du plan d’action a court terme peut se faire rapidement .</a:t>
            </a:r>
            <a:endParaRPr sz="14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5576125" name="Google Shape;68;p2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Sommaire</a:t>
            </a:r>
            <a:endParaRPr/>
          </a:p>
        </p:txBody>
      </p:sp>
      <p:sp>
        <p:nvSpPr>
          <p:cNvPr id="648425041" name="Google Shape;69;p2"/>
          <p:cNvSpPr txBox="1"/>
          <p:nvPr>
            <p:ph type="body" idx="1"/>
          </p:nvPr>
        </p:nvSpPr>
        <p:spPr bwMode="auto"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pPr>
            <a:endParaRPr/>
          </a:p>
          <a:p>
            <a:pPr marL="457200" lvl="0" indent="-342900" algn="l" rtl="0">
              <a:lnSpc>
                <a:spcPct val="114999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  <a:defRPr/>
            </a:pPr>
            <a:r>
              <a:rPr lang="fr"/>
              <a:t>Contexte et périmètre</a:t>
            </a:r>
            <a:endParaRPr/>
          </a:p>
          <a:p>
            <a:pPr marL="457200" lvl="0" indent="-3429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/>
            </a:pPr>
            <a:r>
              <a:rPr lang="fr"/>
              <a:t>Vulnérabilités</a:t>
            </a:r>
            <a:endParaRPr/>
          </a:p>
          <a:p>
            <a:pPr marL="457200" lvl="0" indent="-3429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/>
            </a:pPr>
            <a:r>
              <a:rPr lang="fr"/>
              <a:t>Plan d’action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5150257" name="Google Shape;74;p3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Contexte et périmètre</a:t>
            </a:r>
            <a:endParaRPr/>
          </a:p>
        </p:txBody>
      </p:sp>
      <p:sp>
        <p:nvSpPr>
          <p:cNvPr id="650787342" name="Google Shape;75;p3"/>
          <p:cNvSpPr txBox="1"/>
          <p:nvPr>
            <p:ph type="body" idx="1"/>
          </p:nvPr>
        </p:nvSpPr>
        <p:spPr bwMode="auto"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91423" rIns="91423" bIns="91423" numCol="1" spcCol="0" rtlCol="0" fromWordArt="0" anchor="t" anchorCtr="0" forceAA="0" upright="0" compatLnSpc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Contexte</a:t>
            </a:r>
            <a:r>
              <a:rPr lang="fr-FR" sz="1200">
                <a:solidFill>
                  <a:schemeClr val="tx1"/>
                </a:solidFill>
              </a:rPr>
              <a:t> 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Client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Clinique de Frontignan, établissement de santé critique.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Enjeu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Évaluer la résistance du système d'information face à la menace croissante des ransomwares et garantir la confidentialité des données patients.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lang="fr-FR"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Périmètre</a:t>
            </a:r>
            <a:r>
              <a:rPr lang="fr-FR" sz="1200">
                <a:solidFill>
                  <a:schemeClr val="tx1"/>
                </a:solidFill>
              </a:rPr>
              <a:t> :</a:t>
            </a:r>
            <a:endParaRPr lang="fr-FR"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Réseau audité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10.10.10.0/24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Domaine Active Directory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travers.ic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Cibles principales :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>
                <a:solidFill>
                  <a:schemeClr val="tx1"/>
                </a:solidFill>
              </a:rPr>
              <a:t>	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Contrôleur de Domaine (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DC01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- Windows Server 2016)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lang="fr-FR" sz="1200">
                <a:solidFill>
                  <a:schemeClr val="tx1"/>
                </a:solidFill>
              </a:rPr>
              <a:t> 	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Serveur de Fichiers (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FILER01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)</a:t>
            </a:r>
            <a:endParaRPr sz="1200" b="0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	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Poste de travail (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DESKTOP01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)</a:t>
            </a:r>
            <a:endParaRPr sz="12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1898978" name="Google Shape;80;p4"/>
          <p:cNvSpPr txBox="1"/>
          <p:nvPr>
            <p:ph type="title"/>
          </p:nvPr>
        </p:nvSpPr>
        <p:spPr bwMode="auto">
          <a:xfrm>
            <a:off x="311700" y="315924"/>
            <a:ext cx="8520600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Vulnérabilités</a:t>
            </a:r>
            <a:endParaRPr/>
          </a:p>
        </p:txBody>
      </p:sp>
      <p:sp>
        <p:nvSpPr>
          <p:cNvPr id="1771909154" name="Google Shape;81;p4"/>
          <p:cNvSpPr txBox="1"/>
          <p:nvPr>
            <p:ph type="body" idx="1"/>
          </p:nvPr>
        </p:nvSpPr>
        <p:spPr bwMode="auto"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V-001 - Service OpenSSH obsolète 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 :</a:t>
            </a:r>
            <a:endParaRPr sz="1200" b="1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Les serveurs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DC01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et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FILER01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utilisent la version 7.7 d'OpenSSH.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Cette version </a:t>
            </a:r>
            <a:r>
              <a:rPr lang="fr-FR"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ne contient pas </a:t>
            </a:r>
            <a:r>
              <a:rPr lang="fr-FR"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faille connue </a:t>
            </a:r>
            <a:r>
              <a:rPr lang="fr-FR"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mais represente un gros risque futur.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Criticité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Moyenne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Recommandations à court terme 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Mettre à jour le service OpenSSH vers la dernière version stable sur l'ensemble des serveurs.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0787807" name="Google Shape;80;p4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Vulnérabilités</a:t>
            </a:r>
            <a:endParaRPr/>
          </a:p>
        </p:txBody>
      </p:sp>
      <p:sp>
        <p:nvSpPr>
          <p:cNvPr id="2054470116" name="Google Shape;81;p4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V-002 - Énumération anonyme via Kerberos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 :</a:t>
            </a:r>
            <a:endParaRPr sz="1200" b="1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Le service Kerberos (port 88) sur le contrôleur de domaine répond différemment aux requêtes selon que l'utilisateur existe ou non.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Cela a permis de confirmer l'existence des comptes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test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et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administrator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sans aucune authentification préalable.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Criticité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Moyenne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Recommandations à court terme 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Durcir la configuration du service Kerberos.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Surveiller les tentatives d'énumération sur le port 88 via les journaux d'événements.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78040" name="Google Shape;80;p4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Vulnérabilités</a:t>
            </a:r>
            <a:endParaRPr/>
          </a:p>
        </p:txBody>
      </p:sp>
      <p:sp>
        <p:nvSpPr>
          <p:cNvPr id="1088827315" name="Google Shape;81;p4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V-003 - Mots de passe faibles (User-as-Pass)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 :</a:t>
            </a:r>
            <a:endParaRPr sz="1200" b="1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L'attaque par dictionnaire (Password Spraying) a révélé que plusieurs comptes (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test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,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backup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) utilisaient un mot de passe strictement identique à leur nom d'utilisateur.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Impact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Cette faille a servi de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point d'entrée initial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permettant l'accès au réseau interne.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Criticité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Élevée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Recommandations à court terme 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Forcer le changement de mot de passe pour ces comptes.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Configurer une GPO de politique de mots de passe (complexité, longueur) et de verrouillage de compte.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1194110" name="Google Shape;80;p4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Vulnérabilités</a:t>
            </a:r>
            <a:endParaRPr/>
          </a:p>
        </p:txBody>
      </p:sp>
      <p:sp>
        <p:nvSpPr>
          <p:cNvPr id="1114132309" name="Google Shape;81;p4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V-004 - Accès excessifs aux équipements critiques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 :</a:t>
            </a:r>
            <a:endParaRPr sz="1050" b="1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Nous avons constaté qu'un utilisateur standard (le compte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test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) avait la permission de se connecter à distance (via SSH et RDP) sur les serveurs les plus critiques de l'infrastructure (DC01 et FILER01).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Cela viole le principe de sécurité fondamental du "Moindre Privilège".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Criticité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Élevée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Recommandations à court terme 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Révoquer les droits de connexion RDP et SSH pour le groupe "Utilisateurs du domaine" sur les serveurs.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Restreindre ces accès aux seuls administrateurs légitimes.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2905564" name="Google Shape;80;p4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Vulnérabilités</a:t>
            </a:r>
            <a:endParaRPr/>
          </a:p>
        </p:txBody>
      </p:sp>
      <p:sp>
        <p:nvSpPr>
          <p:cNvPr id="465460446" name="Google Shape;81;p4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V-005 &amp; V-006 - Mots de passe stockés en clair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Open Sans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 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Mot de passe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Support2021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trouvé en clair dans la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 l'objet AD de l'utilisateur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1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Alex Maillot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Mot de passe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T3RmIn4l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trouvé en clair dans un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script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connect.bat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appartenant à un administrateur (</a:t>
            </a:r>
            <a:r>
              <a:rPr sz="1200" b="0" i="1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lbrunet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).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Criticité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Critique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(A permis la compromission du serveur de fichiers).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Recommandations à court terme 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Supprimer les mots de passe des descriptions et des scripts.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Réinitialiser les comptes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amaillot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et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lbrunet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9596500" name="Google Shape;80;p4"/>
          <p:cNvSpPr txBox="1"/>
          <p:nvPr>
            <p:ph type="title"/>
          </p:nvPr>
        </p:nvSpPr>
        <p:spPr bwMode="auto">
          <a:xfrm>
            <a:off x="311699" y="315924"/>
            <a:ext cx="8520599" cy="831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pPr>
            <a:r>
              <a:rPr lang="fr"/>
              <a:t>Vulnérabilités</a:t>
            </a:r>
            <a:endParaRPr/>
          </a:p>
        </p:txBody>
      </p:sp>
      <p:sp>
        <p:nvSpPr>
          <p:cNvPr id="256222535" name="Google Shape;81;p4"/>
          <p:cNvSpPr txBox="1"/>
          <p:nvPr>
            <p:ph type="body" idx="1"/>
          </p:nvPr>
        </p:nvSpPr>
        <p:spPr bwMode="auto">
          <a:xfrm>
            <a:off x="311699" y="1225224"/>
            <a:ext cx="8520599" cy="335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91423" rIns="91423" bIns="91423" anchor="t" anchorCtr="0">
            <a:normAutofit/>
          </a:bodyPr>
          <a:lstStyle/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V-007 - Attaque Kerberoasting (Comptes de service faibles)</a:t>
            </a: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endParaRPr sz="1200">
              <a:solidFill>
                <a:schemeClr val="tx1"/>
              </a:solidFill>
            </a:endParaRPr>
          </a:p>
          <a:p>
            <a:pPr marL="114299" indent="0">
              <a:buClr>
                <a:schemeClr val="dk1"/>
              </a:buClr>
              <a:buSzPts val="1800"/>
              <a:buFont typeface="Arial"/>
              <a:buNone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Description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Les comptes de service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dmorin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et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websvc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possédaient des mots de passe faibles (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azertyuiop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). Leurs tickets Kerberos ont été extraits et "craqués" hors ligne, donnant accès à des droits d'administration sur les postes de travail.</a:t>
            </a:r>
            <a:endParaRPr sz="1200" b="0" i="0" u="none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Criticité :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Élevée</a:t>
            </a: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Recommandations à court terme :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Utiliser des mots de passe complexes (&gt;25 caractères) pour les comptes de service.</a:t>
            </a:r>
            <a:endParaRPr sz="1200">
              <a:solidFill>
                <a:schemeClr val="tx1"/>
              </a:solidFill>
            </a:endParaRPr>
          </a:p>
          <a:p>
            <a:pPr>
              <a:buClr>
                <a:schemeClr val="dk1"/>
              </a:buClr>
              <a:buSzPts val="1800"/>
              <a:buFont typeface="Arial"/>
              <a:buChar char="–"/>
              <a:defRPr/>
            </a:pPr>
            <a:r>
              <a:rPr sz="12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Surveiller les demandes de tickets TGS anormales.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AAC4F1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ONLYOFFICE/9.1.0.167</Application>
  <PresentationFormat>On-screen Show (4:3)</PresentationFormat>
  <Paragraphs>0</Paragraphs>
  <Slides>15</Slides>
  <Notes>15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4</cp:revision>
  <dcterms:modified xsi:type="dcterms:W3CDTF">2025-11-23T14:03:51Z</dcterms:modified>
</cp:coreProperties>
</file>