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Economica"/>
      <p:regular r:id="rId12"/>
      <p:bold r:id="rId13"/>
      <p:italic r:id="rId14"/>
      <p:boldItalic r:id="rId15"/>
    </p:embeddedFont>
    <p:embeddedFont>
      <p:font typeface="Open Sans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20" roundtripDataSignature="AMtx7mhNJt6Zt/qsC2MZhPxrgMe77P4X/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customschemas.google.com/relationships/presentationmetadata" Target="meta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Economica-bold.fntdata"/><Relationship Id="rId12" Type="http://schemas.openxmlformats.org/officeDocument/2006/relationships/font" Target="fonts/Economica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Economica-boldItalic.fntdata"/><Relationship Id="rId14" Type="http://schemas.openxmlformats.org/officeDocument/2006/relationships/font" Target="fonts/Economica-italic.fntdata"/><Relationship Id="rId17" Type="http://schemas.openxmlformats.org/officeDocument/2006/relationships/font" Target="fonts/OpenSans-bold.fntdata"/><Relationship Id="rId16" Type="http://schemas.openxmlformats.org/officeDocument/2006/relationships/font" Target="fonts/OpenSans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OpenSans-boldItalic.fntdata"/><Relationship Id="rId6" Type="http://schemas.openxmlformats.org/officeDocument/2006/relationships/slide" Target="slides/slide1.xml"/><Relationship Id="rId18" Type="http://schemas.openxmlformats.org/officeDocument/2006/relationships/font" Target="fonts/OpenSans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0" name="Google Shape;60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6" name="Google Shape;6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2" name="Google Shape;7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8" name="Google Shape;7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5" name="Google Shape;8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/>
          <p:nvPr/>
        </p:nvSpPr>
        <p:spPr>
          <a:xfrm>
            <a:off x="2744013" y="756700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1" name="Google Shape;11;p8"/>
          <p:cNvSpPr/>
          <p:nvPr/>
        </p:nvSpPr>
        <p:spPr>
          <a:xfrm rot="10800000">
            <a:off x="5318350" y="32667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2" name="Google Shape;12;p8"/>
          <p:cNvSpPr txBox="1"/>
          <p:nvPr>
            <p:ph type="ctrTitle"/>
          </p:nvPr>
        </p:nvSpPr>
        <p:spPr>
          <a:xfrm>
            <a:off x="3044700" y="1444255"/>
            <a:ext cx="3054600" cy="153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13" name="Google Shape;13;p8"/>
          <p:cNvSpPr txBox="1"/>
          <p:nvPr>
            <p:ph idx="1" type="subTitle"/>
          </p:nvPr>
        </p:nvSpPr>
        <p:spPr>
          <a:xfrm>
            <a:off x="3044700" y="3116580"/>
            <a:ext cx="3054600" cy="70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14" name="Google Shape;1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7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17"/>
          <p:cNvSpPr txBox="1"/>
          <p:nvPr>
            <p:ph hasCustomPrompt="1" type="title"/>
          </p:nvPr>
        </p:nvSpPr>
        <p:spPr>
          <a:xfrm>
            <a:off x="311700" y="957125"/>
            <a:ext cx="8520600" cy="212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4" name="Google Shape;54;p17"/>
          <p:cNvSpPr txBox="1"/>
          <p:nvPr>
            <p:ph idx="1" type="body"/>
          </p:nvPr>
        </p:nvSpPr>
        <p:spPr>
          <a:xfrm>
            <a:off x="311700" y="3162000"/>
            <a:ext cx="8520600" cy="10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5" name="Google Shape;55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9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18" name="Google Shape;18;p9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0"/>
          <p:cNvSpPr/>
          <p:nvPr/>
        </p:nvSpPr>
        <p:spPr>
          <a:xfrm flipH="1">
            <a:off x="7595938" y="4602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2" name="Google Shape;22;p10"/>
          <p:cNvSpPr/>
          <p:nvPr/>
        </p:nvSpPr>
        <p:spPr>
          <a:xfrm flipH="1" rot="10800000">
            <a:off x="466425" y="35583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3" name="Google Shape;23;p10"/>
          <p:cNvSpPr txBox="1"/>
          <p:nvPr>
            <p:ph type="title"/>
          </p:nvPr>
        </p:nvSpPr>
        <p:spPr>
          <a:xfrm>
            <a:off x="773700" y="1806450"/>
            <a:ext cx="7596600" cy="153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4" name="Google Shape;2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1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7" name="Google Shape;27;p11"/>
          <p:cNvSpPr txBox="1"/>
          <p:nvPr>
            <p:ph idx="1" type="body"/>
          </p:nvPr>
        </p:nvSpPr>
        <p:spPr>
          <a:xfrm>
            <a:off x="311700" y="1225225"/>
            <a:ext cx="3999900" cy="3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11"/>
          <p:cNvSpPr txBox="1"/>
          <p:nvPr>
            <p:ph idx="2" type="body"/>
          </p:nvPr>
        </p:nvSpPr>
        <p:spPr>
          <a:xfrm>
            <a:off x="4832400" y="1225225"/>
            <a:ext cx="3999900" cy="3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2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32" name="Google Shape;32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3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5" name="Google Shape;35;p13"/>
          <p:cNvSpPr txBox="1"/>
          <p:nvPr>
            <p:ph idx="1" type="body"/>
          </p:nvPr>
        </p:nvSpPr>
        <p:spPr>
          <a:xfrm>
            <a:off x="311700" y="1399400"/>
            <a:ext cx="2808000" cy="27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6" name="Google Shape;36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14"/>
          <p:cNvSpPr txBox="1"/>
          <p:nvPr>
            <p:ph type="title"/>
          </p:nvPr>
        </p:nvSpPr>
        <p:spPr>
          <a:xfrm>
            <a:off x="490250" y="450150"/>
            <a:ext cx="5878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0" name="Google Shape;40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5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3" name="Google Shape;43;p15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4" name="Google Shape;44;p15"/>
          <p:cNvSpPr txBox="1"/>
          <p:nvPr>
            <p:ph type="title"/>
          </p:nvPr>
        </p:nvSpPr>
        <p:spPr>
          <a:xfrm>
            <a:off x="265500" y="929275"/>
            <a:ext cx="4045200" cy="1786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45" name="Google Shape;45;p15"/>
          <p:cNvSpPr txBox="1"/>
          <p:nvPr>
            <p:ph idx="1" type="subTitle"/>
          </p:nvPr>
        </p:nvSpPr>
        <p:spPr>
          <a:xfrm>
            <a:off x="265500" y="2769001"/>
            <a:ext cx="4045200" cy="157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46" name="Google Shape;46;p15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Google Shape;47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6"/>
          <p:cNvSpPr txBox="1"/>
          <p:nvPr>
            <p:ph idx="1" type="body"/>
          </p:nvPr>
        </p:nvSpPr>
        <p:spPr>
          <a:xfrm>
            <a:off x="319500" y="4218925"/>
            <a:ext cx="5998800" cy="59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</a:lstStyle>
          <a:p/>
        </p:txBody>
      </p:sp>
      <p:sp>
        <p:nvSpPr>
          <p:cNvPr id="50" name="Google Shape;50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lux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7" name="Google Shape;7;p7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Char char="●"/>
              <a:defRPr b="0" i="0" sz="1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8" name="Google Shape;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"/>
          <p:cNvSpPr txBox="1"/>
          <p:nvPr>
            <p:ph type="ctrTitle"/>
          </p:nvPr>
        </p:nvSpPr>
        <p:spPr>
          <a:xfrm>
            <a:off x="3044700" y="1444255"/>
            <a:ext cx="3054600" cy="153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i="1" lang="fr">
                <a:solidFill>
                  <a:schemeClr val="dk2"/>
                </a:solidFill>
              </a:rPr>
              <a:t>Réunion de restitution</a:t>
            </a:r>
            <a:endParaRPr i="1">
              <a:solidFill>
                <a:schemeClr val="dk2"/>
              </a:solidFill>
            </a:endParaRPr>
          </a:p>
        </p:txBody>
      </p:sp>
      <p:sp>
        <p:nvSpPr>
          <p:cNvPr id="63" name="Google Shape;63;p1"/>
          <p:cNvSpPr txBox="1"/>
          <p:nvPr>
            <p:ph idx="1" type="subTitle"/>
          </p:nvPr>
        </p:nvSpPr>
        <p:spPr>
          <a:xfrm>
            <a:off x="3044700" y="3116573"/>
            <a:ext cx="3054600" cy="98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2500" lnSpcReduction="1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i="1" lang="fr">
                <a:solidFill>
                  <a:schemeClr val="dk2"/>
                </a:solidFill>
              </a:rPr>
              <a:t>Pentest de la c</a:t>
            </a:r>
            <a:r>
              <a:rPr i="1" lang="fr">
                <a:solidFill>
                  <a:schemeClr val="dk2"/>
                </a:solidFill>
              </a:rPr>
              <a:t>linique </a:t>
            </a:r>
            <a:r>
              <a:rPr i="1" lang="fr">
                <a:solidFill>
                  <a:schemeClr val="dk2"/>
                </a:solidFill>
              </a:rPr>
              <a:t>de Frontignan</a:t>
            </a:r>
            <a:endParaRPr i="1">
              <a:solidFill>
                <a:schemeClr val="dk2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t/>
            </a:r>
            <a:endParaRPr i="1">
              <a:solidFill>
                <a:schemeClr val="dk2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i="1" lang="fr">
                <a:solidFill>
                  <a:schemeClr val="dk2"/>
                </a:solidFill>
              </a:rPr>
              <a:t>Prénom Nom de l’étudiant</a:t>
            </a:r>
            <a:endParaRPr i="1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fr"/>
              <a:t>Sommaire</a:t>
            </a:r>
            <a:endParaRPr/>
          </a:p>
        </p:txBody>
      </p:sp>
      <p:sp>
        <p:nvSpPr>
          <p:cNvPr id="69" name="Google Shape;69;p2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AutoNum type="arabicPeriod"/>
            </a:pPr>
            <a:r>
              <a:rPr lang="fr"/>
              <a:t>Contexte et périmètre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fr"/>
              <a:t>Vulnérabilités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fr"/>
              <a:t>Plan d’action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3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fr"/>
              <a:t>Contexte et périmètre</a:t>
            </a:r>
            <a:endParaRPr/>
          </a:p>
        </p:txBody>
      </p:sp>
      <p:sp>
        <p:nvSpPr>
          <p:cNvPr id="75" name="Google Shape;75;p3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i="1" lang="fr">
                <a:solidFill>
                  <a:schemeClr val="dk2"/>
                </a:solidFill>
              </a:rPr>
              <a:t>Contexte</a:t>
            </a:r>
            <a:endParaRPr i="1">
              <a:solidFill>
                <a:schemeClr val="dk2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i="1" lang="fr">
                <a:solidFill>
                  <a:schemeClr val="dk2"/>
                </a:solidFill>
              </a:rPr>
              <a:t>[Date, client, entreprise]</a:t>
            </a:r>
            <a:endParaRPr i="1">
              <a:solidFill>
                <a:schemeClr val="dk2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i="1">
              <a:solidFill>
                <a:schemeClr val="dk2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i="1" lang="fr">
                <a:solidFill>
                  <a:schemeClr val="dk2"/>
                </a:solidFill>
              </a:rPr>
              <a:t>Périmètre</a:t>
            </a:r>
            <a:endParaRPr i="1">
              <a:solidFill>
                <a:schemeClr val="dk2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i="1" lang="fr">
                <a:solidFill>
                  <a:schemeClr val="dk2"/>
                </a:solidFill>
              </a:rPr>
              <a:t>[...]</a:t>
            </a:r>
            <a:endParaRPr i="1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4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fr"/>
              <a:t>Vulnérabilités</a:t>
            </a:r>
            <a:endParaRPr/>
          </a:p>
        </p:txBody>
      </p:sp>
      <p:sp>
        <p:nvSpPr>
          <p:cNvPr id="81" name="Google Shape;81;p4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i="1" lang="fr">
                <a:solidFill>
                  <a:schemeClr val="dk2"/>
                </a:solidFill>
              </a:rPr>
              <a:t>V-001 - [Intitulé de la vulnérabilité]</a:t>
            </a:r>
            <a:endParaRPr i="1">
              <a:solidFill>
                <a:schemeClr val="dk2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i="1" lang="fr">
                <a:solidFill>
                  <a:schemeClr val="dk2"/>
                </a:solidFill>
              </a:rPr>
              <a:t>Description : [Brève description]</a:t>
            </a:r>
            <a:endParaRPr i="1">
              <a:solidFill>
                <a:schemeClr val="dk2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i="1" lang="fr">
                <a:solidFill>
                  <a:schemeClr val="dk2"/>
                </a:solidFill>
              </a:rPr>
              <a:t>Criticité : [...]</a:t>
            </a:r>
            <a:endParaRPr i="1">
              <a:solidFill>
                <a:schemeClr val="dk2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i="1" lang="fr">
                <a:solidFill>
                  <a:schemeClr val="dk2"/>
                </a:solidFill>
              </a:rPr>
              <a:t>Recommandations à court terme : [...]</a:t>
            </a:r>
            <a:endParaRPr i="1">
              <a:solidFill>
                <a:schemeClr val="dk2"/>
              </a:solidFill>
            </a:endParaRPr>
          </a:p>
        </p:txBody>
      </p:sp>
      <p:pic>
        <p:nvPicPr>
          <p:cNvPr id="82" name="Google Shape;82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638723" y="3065017"/>
            <a:ext cx="2905530" cy="14003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5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fr"/>
              <a:t>Vulnérabilités</a:t>
            </a:r>
            <a:endParaRPr/>
          </a:p>
        </p:txBody>
      </p:sp>
      <p:sp>
        <p:nvSpPr>
          <p:cNvPr id="88" name="Google Shape;88;p5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i="1" lang="fr">
                <a:solidFill>
                  <a:schemeClr val="dk2"/>
                </a:solidFill>
              </a:rPr>
              <a:t>V-002 - [Intitulé de la vulnérabilité]</a:t>
            </a:r>
            <a:endParaRPr i="1">
              <a:solidFill>
                <a:schemeClr val="dk2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i="1" lang="fr">
                <a:solidFill>
                  <a:schemeClr val="dk2"/>
                </a:solidFill>
              </a:rPr>
              <a:t>Description : [Brève description]</a:t>
            </a:r>
            <a:endParaRPr i="1">
              <a:solidFill>
                <a:schemeClr val="dk2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i="1" lang="fr">
                <a:solidFill>
                  <a:schemeClr val="dk2"/>
                </a:solidFill>
              </a:rPr>
              <a:t>Criticité : [...]</a:t>
            </a:r>
            <a:endParaRPr i="1">
              <a:solidFill>
                <a:schemeClr val="dk2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i="1" lang="fr">
                <a:solidFill>
                  <a:schemeClr val="dk2"/>
                </a:solidFill>
              </a:rPr>
              <a:t>Recommandations à court terme</a:t>
            </a:r>
            <a:r>
              <a:rPr i="1" lang="fr">
                <a:solidFill>
                  <a:schemeClr val="dk2"/>
                </a:solidFill>
              </a:rPr>
              <a:t> : [...]</a:t>
            </a:r>
            <a:endParaRPr i="1">
              <a:solidFill>
                <a:schemeClr val="dk2"/>
              </a:solidFill>
            </a:endParaRPr>
          </a:p>
        </p:txBody>
      </p:sp>
      <p:pic>
        <p:nvPicPr>
          <p:cNvPr id="89" name="Google Shape;89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638723" y="3065017"/>
            <a:ext cx="2905530" cy="14003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6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fr"/>
              <a:t>Plan d’action long terme</a:t>
            </a:r>
            <a:endParaRPr/>
          </a:p>
        </p:txBody>
      </p:sp>
      <p:sp>
        <p:nvSpPr>
          <p:cNvPr id="95" name="Google Shape;95;p6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i="1" lang="fr">
                <a:solidFill>
                  <a:schemeClr val="dk2"/>
                </a:solidFill>
              </a:rPr>
              <a:t>1</a:t>
            </a:r>
            <a:r>
              <a:rPr baseline="30000" i="1" lang="fr">
                <a:solidFill>
                  <a:schemeClr val="dk2"/>
                </a:solidFill>
              </a:rPr>
              <a:t>er</a:t>
            </a:r>
            <a:r>
              <a:rPr i="1" lang="fr">
                <a:solidFill>
                  <a:schemeClr val="dk2"/>
                </a:solidFill>
              </a:rPr>
              <a:t> chantier : [Description]</a:t>
            </a:r>
            <a:endParaRPr i="1">
              <a:solidFill>
                <a:schemeClr val="dk2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i="1" lang="fr">
                <a:solidFill>
                  <a:schemeClr val="dk2"/>
                </a:solidFill>
              </a:rPr>
              <a:t>2</a:t>
            </a:r>
            <a:r>
              <a:rPr baseline="30000" i="1" lang="fr">
                <a:solidFill>
                  <a:schemeClr val="dk2"/>
                </a:solidFill>
              </a:rPr>
              <a:t>e</a:t>
            </a:r>
            <a:r>
              <a:rPr i="1" lang="fr">
                <a:solidFill>
                  <a:schemeClr val="dk2"/>
                </a:solidFill>
              </a:rPr>
              <a:t> chantier : [Description]</a:t>
            </a:r>
            <a:endParaRPr i="1">
              <a:solidFill>
                <a:schemeClr val="dk2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r>
              <a:rPr i="1" lang="fr">
                <a:solidFill>
                  <a:schemeClr val="dk2"/>
                </a:solidFill>
              </a:rPr>
              <a:t>[...]</a:t>
            </a:r>
            <a:endParaRPr i="1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Luxe">
  <a:themeElements>
    <a:clrScheme name="Luxe">
      <a:dk1>
        <a:srgbClr val="000000"/>
      </a:dk1>
      <a:lt1>
        <a:srgbClr val="FFFFFF"/>
      </a:lt1>
      <a:dk2>
        <a:srgbClr val="B7B7B7"/>
      </a:dk2>
      <a:lt2>
        <a:srgbClr val="AAC4F1"/>
      </a:lt2>
      <a:accent1>
        <a:srgbClr val="5D4037"/>
      </a:accent1>
      <a:accent2>
        <a:srgbClr val="455A64"/>
      </a:accent2>
      <a:accent3>
        <a:srgbClr val="57BB8A"/>
      </a:accent3>
      <a:accent4>
        <a:srgbClr val="78909C"/>
      </a:accent4>
      <a:accent5>
        <a:srgbClr val="607D8B"/>
      </a:accent5>
      <a:accent6>
        <a:srgbClr val="DCE755"/>
      </a:accent6>
      <a:hlink>
        <a:srgbClr val="607D8B"/>
      </a:hlink>
      <a:folHlink>
        <a:srgbClr val="607D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