
<file path=[Content_Types].xml><?xml version="1.0" encoding="utf-8"?>
<Types xmlns="http://schemas.openxmlformats.org/package/2006/content-types">
  <Default Extension="jpg" ContentType="image/jpe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fr-F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8191359" name="Espace réservé d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32857010" name="Espace réservé pour la date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fr-FR"/>
              <a:t>10/30/2013</a:t>
            </a:fld>
            <a:endParaRPr lang="fr-FR"/>
          </a:p>
        </p:txBody>
      </p:sp>
      <p:sp>
        <p:nvSpPr>
          <p:cNvPr id="1453140858" name="Espace réservé pour l'image de la diapositive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298032120" name="Remarques Espace réservé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032778393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51671190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8056342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702707322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1368516773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fr-FR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582099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2942367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2733283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45782E9-781E-6B3C-7DD7-258E8CBB700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523040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7239673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8443184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09C5A87-3AF7-6DA2-AD23-396808600FD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214286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1362589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9282911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772F136-334F-23B0-20B5-0BD32A437D3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8426341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5714805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3662613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1876067-43C8-31A2-2895-143715239A4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059256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5092325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7789186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78419D9-E5D8-01B4-F91F-470D0BBB38F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095666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6378438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6659405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7EEF67C-5D2D-A83D-7344-84722E1209A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915753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5085393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4141234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19D5198-55A9-C1FB-2802-7FC9882C1CD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043583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0331481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080306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3205433-E828-AA59-BD1A-CCF11E95893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870305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723967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0885511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FBBF9B5-A3EE-053A-1D50-CEE581318673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6758772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2115602744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/>
          </a:p>
        </p:txBody>
      </p:sp>
      <p:sp>
        <p:nvSpPr>
          <p:cNvPr id="242123743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70424483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92028253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615142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2007113366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07293757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79964377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20391019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0115753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99343171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980703657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906215982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49020063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118537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86921021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212077042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718837751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670780759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248837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87541338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688297025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457487900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02907589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2346998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907273305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18687185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885579871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577216004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76353350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2163196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26766837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2036020437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391358226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819356991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2136612213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03115955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83536658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8316297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90839230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874138177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73596871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9894774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832312299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672494539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3525325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3427840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25272917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207495303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920424526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4467339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4708757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140447056" name="Espace réservé pour une image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  <a:endParaRPr lang="fr-FR"/>
          </a:p>
        </p:txBody>
      </p:sp>
      <p:sp>
        <p:nvSpPr>
          <p:cNvPr id="1030622769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511100049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497751037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53900180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599890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13108901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823243717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370828524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80908640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32042" name="Titre 1"/>
          <p:cNvSpPr>
            <a:spLocks noGrp="1"/>
          </p:cNvSpPr>
          <p:nvPr>
            <p:ph type="ctrTitle"/>
          </p:nvPr>
        </p:nvSpPr>
        <p:spPr bwMode="auto">
          <a:xfrm>
            <a:off x="1523999" y="1122363"/>
            <a:ext cx="9144000" cy="2387599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>
            <a:lvl1pPr algn="ctr">
              <a:defRPr sz="6000"/>
            </a:lvl1pPr>
          </a:lstStyle>
          <a:p>
            <a:pPr>
              <a:defRPr/>
            </a:pPr>
            <a:r>
              <a:rPr sz="48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Projet de Migration de Patronus vers le Cloud</a:t>
            </a:r>
            <a:endParaRPr/>
          </a:p>
        </p:txBody>
      </p:sp>
      <p:sp>
        <p:nvSpPr>
          <p:cNvPr id="545816746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3999" y="3602037"/>
            <a:ext cx="9144000" cy="165576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992947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Analyse Budgétaire</a:t>
            </a:r>
            <a:endParaRPr/>
          </a:p>
        </p:txBody>
      </p:sp>
      <p:sp>
        <p:nvSpPr>
          <p:cNvPr id="1246267114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Investissement  projet :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Coût du projet (Main d'œuvre) : ~18 800 € HT.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Coûts de fonctionnement :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Hébergement mensuel OVH : ~98 € / mois. Soit ~1200€ par an.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Gain financier :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Disparition des coûts de maintenance hardware.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Paiement à l'usage plutôt qu'investissement matériel.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02583939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Contexte et Enjeux</a:t>
            </a:r>
            <a:endParaRPr/>
          </a:p>
        </p:txBody>
      </p:sp>
      <p:sp>
        <p:nvSpPr>
          <p:cNvPr id="2063953546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L'application Patronus : Cœur de notre activité de sécurisation des données clients.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La situation : Infrastructure actuelle en fin de vie (hébergement interne) avec de nombreuses failles.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L'objectif : Migrer vers une solution Cloud moderne pour garantir la pérennité du service.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Les enjeux clés :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Fiabiliser le service (Disponibilité).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Accompagner la croissance (Scalabilité).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Maîtriser les coûts et garantir la souveraineté.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2355197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Diagnostic de l'existant (Pourquoi migrer ?)</a:t>
            </a:r>
            <a:endParaRPr/>
          </a:p>
        </p:txBody>
      </p:sp>
      <p:sp>
        <p:nvSpPr>
          <p:cNvPr id="284303310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Architecture actuelle : Serveurs physiques sur site (On-premise).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Points critiques identifiés :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❌ Aucune redondance : Une panne serveur = Arrêt du service.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❌ Pas de scalabilité : Impossible de gérer les pics de charge clients.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❌ Obsolescence : OS en fin de support (risques de sécurité).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❌ Coûts fixes élevés : Maintenance matérielle et datacenter coûteuse.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47057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Comparatif des acteurs cloud et solution retenue</a:t>
            </a:r>
            <a:endParaRPr/>
          </a:p>
        </p:txBody>
      </p:sp>
      <p:sp>
        <p:nvSpPr>
          <p:cNvPr id="910115773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Comparatif des acteurs majeurs (AWS, Azure, Google).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✅ Force : Catalogue de services immense avec des specialités individuelle (microsoft pour l’ecosysteme, AWS pour le fait d’etre pionnier et pour son offre tres riche, et google pour l’IA et la data 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❌ Faiblesse majeure : Soumission au Cloud Act (Lois US extraterritoriales). Risque pour la confidentialité de nos clients.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❌ Coût : Facturation complexe et frais cachés (trafic).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OVHcloud  :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✅ Force : Souveraineté des données (RGPD, SecNumCloud).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✅ Coût : Transparence et tarifs compétitifs, bande passante incluse, pas de frais cachés.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⚠️ Point d'attention : Moins de services "exotiques", mais suffisant pour Patronus.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644010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Architecture cible</a:t>
            </a:r>
            <a:endParaRPr/>
          </a:p>
        </p:txBody>
      </p:sp>
      <p:sp>
        <p:nvSpPr>
          <p:cNvPr id="1492536189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Entrée : Load Balancer (Répartiteur de charge).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Niveau Web (Scalable) : 2 serveurs Web en parallèle. Si l'un tombe, l'autre prend le relais.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Niveau Données (Sécurisé) : Cluster MySQL Managé (Redondance active).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Stockage Fichiers : Object Storage (Extensible à l'infini, remplace le vieux serveur CIFS).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667998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Sécurité</a:t>
            </a:r>
            <a:endParaRPr/>
          </a:p>
        </p:txBody>
      </p:sp>
      <p:sp>
        <p:nvSpPr>
          <p:cNvPr id="284156924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Réseau Privé (vRack) :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Isolation totale des flux entre le Web et la Base de données.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Les données ne sont jamais exposées directement sur Internet.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Protection :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Anti-DDoS natif inclus.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Pare-feu avec filtrage strict des acces.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Sauvegardes automatisées et géo-redondantes.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329010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Stratégie de Migration</a:t>
            </a:r>
            <a:endParaRPr/>
          </a:p>
        </p:txBody>
      </p:sp>
      <p:sp>
        <p:nvSpPr>
          <p:cNvPr id="2144823041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Phase 1 : Pré-migration (Fondations)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	Construction de l'infra OVH (vRack, Instances).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	Adaptation du code (connexion Object Storage).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	Tests.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Phase 2 : Migration (La Bascule)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	Transfert des données (Dump SQL + Fichiers).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	Coupure de service minime (planifiée de nuit/weekend).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	Redirection DNS vers OVH.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Phase 3 : Post-Migration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	Surveillance renforcée.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	Arrêt définitif de l'ancien serveur (après période de garantie).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997213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Planning Prévisionnel</a:t>
            </a:r>
            <a:endParaRPr/>
          </a:p>
        </p:txBody>
      </p:sp>
      <p:sp>
        <p:nvSpPr>
          <p:cNvPr id="1077294662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Durée totale estimée : 8 semaines (43 jours-hommes).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Jalons clés :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Semaine 1-4 : Infra &amp; Dév (Adaptation code).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Semaine 5 : Tests intensifs (Charge &amp; Restauration).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Semaine 6 : MIGRATION 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fr-F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Semaine 7-8 : Optimisation &amp; Clôture.</a:t>
            </a:r>
            <a:endParaRPr lang="fr-F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701020615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3118907" y="0"/>
            <a:ext cx="5954185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ONLYOFFICE/9.1.0.167</Application>
  <PresentationFormat>On-screen Show (4:3)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9</cp:revision>
  <dcterms:created xsi:type="dcterms:W3CDTF">2012-12-03T06:56:55Z</dcterms:created>
  <dcterms:modified xsi:type="dcterms:W3CDTF">2025-12-01T13:43:03Z</dcterms:modified>
</cp:coreProperties>
</file>